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61" r:id="rId3"/>
    <p:sldId id="262" r:id="rId4"/>
    <p:sldId id="258" r:id="rId5"/>
    <p:sldId id="272" r:id="rId6"/>
    <p:sldId id="278" r:id="rId7"/>
    <p:sldId id="279" r:id="rId8"/>
    <p:sldId id="275" r:id="rId9"/>
    <p:sldId id="267" r:id="rId10"/>
    <p:sldId id="266" r:id="rId11"/>
    <p:sldId id="264" r:id="rId12"/>
    <p:sldId id="265" r:id="rId13"/>
    <p:sldId id="274" r:id="rId14"/>
    <p:sldId id="270" r:id="rId15"/>
    <p:sldId id="260" r:id="rId16"/>
    <p:sldId id="276" r:id="rId17"/>
    <p:sldId id="280" r:id="rId18"/>
    <p:sldId id="277" r:id="rId19"/>
    <p:sldId id="256" r:id="rId20"/>
    <p:sldId id="25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24" autoAdjust="0"/>
    <p:restoredTop sz="94660"/>
  </p:normalViewPr>
  <p:slideViewPr>
    <p:cSldViewPr snapToGrid="0">
      <p:cViewPr varScale="1">
        <p:scale>
          <a:sx n="99" d="100"/>
          <a:sy n="99" d="100"/>
        </p:scale>
        <p:origin x="3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280F8E-E910-4968-A337-818F39A19C34}" type="datetimeFigureOut">
              <a:rPr lang="en-GB" smtClean="0"/>
              <a:t>16/03/2022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2562390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280F8E-E910-4968-A337-818F39A19C34}" type="datetimeFigureOut">
              <a:rPr lang="en-GB" smtClean="0"/>
              <a:t>16/03/2022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27704272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280F8E-E910-4968-A337-818F39A19C34}" type="datetimeFigureOut">
              <a:rPr lang="en-GB" smtClean="0"/>
              <a:t>16/03/2022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379949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280F8E-E910-4968-A337-818F39A19C34}" type="datetimeFigureOut">
              <a:rPr lang="en-GB" smtClean="0"/>
              <a:t>16/03/2022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2339492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280F8E-E910-4968-A337-818F39A19C34}" type="datetimeFigureOut">
              <a:rPr lang="en-GB" smtClean="0"/>
              <a:t>16/03/2022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1204952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280F8E-E910-4968-A337-818F39A19C34}" type="datetimeFigureOut">
              <a:rPr lang="en-GB" smtClean="0"/>
              <a:t>16/03/2022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2804132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280F8E-E910-4968-A337-818F39A19C34}" type="datetimeFigureOut">
              <a:rPr lang="en-GB" smtClean="0"/>
              <a:t>16/03/2022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42452214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9280F8E-E910-4968-A337-818F39A19C34}" type="datetimeFigureOut">
              <a:rPr lang="en-GB" smtClean="0"/>
              <a:t>16/03/2022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642369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9280F8E-E910-4968-A337-818F39A19C34}" type="datetimeFigureOut">
              <a:rPr lang="en-GB" smtClean="0"/>
              <a:t>16/03/2022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1991302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280F8E-E910-4968-A337-818F39A19C34}" type="datetimeFigureOut">
              <a:rPr lang="en-GB" smtClean="0"/>
              <a:t>16/03/2022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14745818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280F8E-E910-4968-A337-818F39A19C34}" type="datetimeFigureOut">
              <a:rPr lang="en-GB" smtClean="0"/>
              <a:t>16/03/2022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636697-FF0C-4789-8DCB-5312989768F7}" type="slidenum">
              <a:rPr lang="en-GB" smtClean="0"/>
              <a:t>‹#›</a:t>
            </a:fld>
            <a:endParaRPr lang="en-GB"/>
          </a:p>
        </p:txBody>
      </p:sp>
    </p:spTree>
    <p:extLst>
      <p:ext uri="{BB962C8B-B14F-4D97-AF65-F5344CB8AC3E}">
        <p14:creationId xmlns:p14="http://schemas.microsoft.com/office/powerpoint/2010/main" val="3631514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280F8E-E910-4968-A337-818F39A19C34}" type="datetimeFigureOut">
              <a:rPr lang="en-GB" smtClean="0"/>
              <a:t>16/03/2022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36697-FF0C-4789-8DCB-5312989768F7}" type="slidenum">
              <a:rPr lang="en-GB" smtClean="0"/>
              <a:t>‹#›</a:t>
            </a:fld>
            <a:endParaRPr lang="en-GB"/>
          </a:p>
        </p:txBody>
      </p:sp>
    </p:spTree>
    <p:extLst>
      <p:ext uri="{BB962C8B-B14F-4D97-AF65-F5344CB8AC3E}">
        <p14:creationId xmlns:p14="http://schemas.microsoft.com/office/powerpoint/2010/main" val="34327653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ineqe.com/2021/02/08/trusted-adults/?__hstc=59289586.f194e60ec318835c73372136d1a40386.1642768777714.1642768777714.1642841810219.2&amp;__hssc=59289586.1.1642841810219&amp;__hsfp=3949635668"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13.emf"/><Relationship Id="rId7" Type="http://schemas.openxmlformats.org/officeDocument/2006/relationships/image" Target="../media/image17.emf"/><Relationship Id="rId2" Type="http://schemas.openxmlformats.org/officeDocument/2006/relationships/image" Target="../media/image12.emf"/><Relationship Id="rId1" Type="http://schemas.openxmlformats.org/officeDocument/2006/relationships/slideLayout" Target="../slideLayouts/slideLayout2.xml"/><Relationship Id="rId6" Type="http://schemas.openxmlformats.org/officeDocument/2006/relationships/image" Target="../media/image16.emf"/><Relationship Id="rId5" Type="http://schemas.openxmlformats.org/officeDocument/2006/relationships/image" Target="../media/image15.emf"/><Relationship Id="rId4" Type="http://schemas.openxmlformats.org/officeDocument/2006/relationships/image" Target="../media/image14.emf"/></Relationships>
</file>

<file path=ppt/slides/_rels/slide10.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www.youtube.com/watch?v=-Nc7kZBa6_U"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hyperlink" Target="https://www.youtube.com/watch?v=mvqVT6GCx2I"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24.png"/><Relationship Id="rId2" Type="http://schemas.openxmlformats.org/officeDocument/2006/relationships/image" Target="../media/image20.emf"/><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report-it.org.uk/racist_or_religious_hate_crime1" TargetMode="External"/><Relationship Id="rId2" Type="http://schemas.openxmlformats.org/officeDocument/2006/relationships/hyperlink" Target="https://www.report-it.org.uk/disability_hate_crime1" TargetMode="External"/><Relationship Id="rId1" Type="http://schemas.openxmlformats.org/officeDocument/2006/relationships/slideLayout" Target="../slideLayouts/slideLayout2.xml"/><Relationship Id="rId6" Type="http://schemas.openxmlformats.org/officeDocument/2006/relationships/hyperlink" Target="https://www.report-it.org.uk/transgender_hate_crime" TargetMode="External"/><Relationship Id="rId5" Type="http://schemas.openxmlformats.org/officeDocument/2006/relationships/hyperlink" Target="https://www.report-it.org.uk/homophobic_and_transphobic_hate_crime" TargetMode="External"/><Relationship Id="rId4" Type="http://schemas.openxmlformats.org/officeDocument/2006/relationships/hyperlink" Target="https://www.report-it.org.uk/religious_hate_crime" TargetMode="External"/></Relationships>
</file>

<file path=ppt/slides/_rels/slide16.xml.rels><?xml version="1.0" encoding="UTF-8" standalone="yes"?>
<Relationships xmlns="http://schemas.openxmlformats.org/package/2006/relationships"><Relationship Id="rId2" Type="http://schemas.openxmlformats.org/officeDocument/2006/relationships/hyperlink" Target="https://www.nspcc.org.uk/keeping-children-safe/online-safety/inappropriate-explicit-content2/"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security.org/how-secure-is-my-password/"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102" y="796447"/>
            <a:ext cx="10515600" cy="1325563"/>
          </a:xfrm>
        </p:spPr>
        <p:txBody>
          <a:bodyPr/>
          <a:lstStyle/>
          <a:p>
            <a:pPr algn="ctr"/>
            <a:r>
              <a:rPr lang="en-GB" dirty="0"/>
              <a:t>Cyberbullying – A Parents Guide</a:t>
            </a:r>
          </a:p>
        </p:txBody>
      </p:sp>
      <p:pic>
        <p:nvPicPr>
          <p:cNvPr id="4" name="Picture 3"/>
          <p:cNvPicPr>
            <a:picLocks noChangeAspect="1"/>
          </p:cNvPicPr>
          <p:nvPr/>
        </p:nvPicPr>
        <p:blipFill>
          <a:blip r:embed="rId2"/>
          <a:stretch>
            <a:fillRect/>
          </a:stretch>
        </p:blipFill>
        <p:spPr>
          <a:xfrm>
            <a:off x="3480191" y="2411110"/>
            <a:ext cx="4834801" cy="3623040"/>
          </a:xfrm>
          <a:prstGeom prst="rect">
            <a:avLst/>
          </a:prstGeom>
        </p:spPr>
      </p:pic>
    </p:spTree>
    <p:extLst>
      <p:ext uri="{BB962C8B-B14F-4D97-AF65-F5344CB8AC3E}">
        <p14:creationId xmlns:p14="http://schemas.microsoft.com/office/powerpoint/2010/main" val="11766062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F330DC-CADD-40FE-8D88-79065EAF5337}"/>
              </a:ext>
            </a:extLst>
          </p:cNvPr>
          <p:cNvSpPr>
            <a:spLocks noGrp="1"/>
          </p:cNvSpPr>
          <p:nvPr>
            <p:ph type="title"/>
          </p:nvPr>
        </p:nvSpPr>
        <p:spPr>
          <a:xfrm>
            <a:off x="2152650" y="317993"/>
            <a:ext cx="7886700" cy="1325563"/>
          </a:xfrm>
        </p:spPr>
        <p:txBody>
          <a:bodyPr>
            <a:normAutofit/>
          </a:bodyPr>
          <a:lstStyle/>
          <a:p>
            <a:pPr algn="ctr"/>
            <a:r>
              <a:rPr lang="en-GB" sz="4800" b="1" dirty="0"/>
              <a:t>Cyberbullying</a:t>
            </a:r>
          </a:p>
        </p:txBody>
      </p:sp>
      <p:sp>
        <p:nvSpPr>
          <p:cNvPr id="3" name="Content Placeholder 2">
            <a:extLst>
              <a:ext uri="{FF2B5EF4-FFF2-40B4-BE49-F238E27FC236}">
                <a16:creationId xmlns:a16="http://schemas.microsoft.com/office/drawing/2014/main" id="{953AD48B-BACC-4937-970B-7C503CDE9C14}"/>
              </a:ext>
            </a:extLst>
          </p:cNvPr>
          <p:cNvSpPr>
            <a:spLocks noGrp="1"/>
          </p:cNvSpPr>
          <p:nvPr>
            <p:ph idx="1"/>
          </p:nvPr>
        </p:nvSpPr>
        <p:spPr>
          <a:xfrm>
            <a:off x="1921077" y="1758463"/>
            <a:ext cx="7886700" cy="2289799"/>
          </a:xfrm>
        </p:spPr>
        <p:txBody>
          <a:bodyPr>
            <a:normAutofit/>
          </a:bodyPr>
          <a:lstStyle/>
          <a:p>
            <a:pPr marL="0" indent="0">
              <a:buNone/>
            </a:pPr>
            <a:endParaRPr lang="en-GB" sz="3200" dirty="0"/>
          </a:p>
          <a:p>
            <a:pPr marL="0" indent="0" algn="ctr">
              <a:buNone/>
            </a:pPr>
            <a:r>
              <a:rPr lang="en-GB" sz="3200" i="1" dirty="0"/>
              <a:t>the use of electronic communication to bully a person, typically by sending messages of an intimidating or threatening nature.</a:t>
            </a:r>
          </a:p>
        </p:txBody>
      </p:sp>
      <p:pic>
        <p:nvPicPr>
          <p:cNvPr id="4" name="Picture 3"/>
          <p:cNvPicPr>
            <a:picLocks noChangeAspect="1"/>
          </p:cNvPicPr>
          <p:nvPr/>
        </p:nvPicPr>
        <p:blipFill>
          <a:blip r:embed="rId2"/>
          <a:stretch>
            <a:fillRect/>
          </a:stretch>
        </p:blipFill>
        <p:spPr>
          <a:xfrm>
            <a:off x="4460319" y="3970625"/>
            <a:ext cx="2641735" cy="2300780"/>
          </a:xfrm>
          <a:prstGeom prst="rect">
            <a:avLst/>
          </a:prstGeom>
        </p:spPr>
      </p:pic>
    </p:spTree>
    <p:extLst>
      <p:ext uri="{BB962C8B-B14F-4D97-AF65-F5344CB8AC3E}">
        <p14:creationId xmlns:p14="http://schemas.microsoft.com/office/powerpoint/2010/main" val="69059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4235"/>
            <a:ext cx="10515600" cy="4813540"/>
          </a:xfrm>
        </p:spPr>
        <p:txBody>
          <a:bodyPr>
            <a:normAutofit fontScale="55000" lnSpcReduction="20000"/>
          </a:bodyPr>
          <a:lstStyle/>
          <a:p>
            <a:pPr marL="0" indent="0">
              <a:buNone/>
            </a:pPr>
            <a:endParaRPr lang="en-GB" b="1" dirty="0"/>
          </a:p>
          <a:p>
            <a:pPr marL="0" indent="0">
              <a:buNone/>
            </a:pPr>
            <a:r>
              <a:rPr lang="en-GB" sz="5100" b="1" dirty="0"/>
              <a:t>Emotional signs of bullying</a:t>
            </a:r>
          </a:p>
          <a:p>
            <a:r>
              <a:rPr lang="en-GB" dirty="0"/>
              <a:t>Isolating themselves and not talking to the family</a:t>
            </a:r>
          </a:p>
          <a:p>
            <a:r>
              <a:rPr lang="en-GB" dirty="0"/>
              <a:t>Feeling withdrawn and spending more time alone</a:t>
            </a:r>
          </a:p>
          <a:p>
            <a:r>
              <a:rPr lang="en-GB" dirty="0"/>
              <a:t>Changes in eating habits</a:t>
            </a:r>
          </a:p>
          <a:p>
            <a:r>
              <a:rPr lang="en-GB" dirty="0"/>
              <a:t>Changes in behaviour such as feeling more angrier than usual</a:t>
            </a:r>
          </a:p>
          <a:p>
            <a:r>
              <a:rPr lang="en-GB" dirty="0"/>
              <a:t>Avoiding social media</a:t>
            </a:r>
          </a:p>
          <a:p>
            <a:r>
              <a:rPr lang="en-GB" dirty="0"/>
              <a:t>Not seeing their friends after school or at weekends</a:t>
            </a:r>
          </a:p>
          <a:p>
            <a:r>
              <a:rPr lang="en-GB" dirty="0"/>
              <a:t>Anxiety and nervousness that wasn’t displayed previously</a:t>
            </a:r>
          </a:p>
          <a:p>
            <a:pPr marL="0" indent="0">
              <a:buNone/>
            </a:pPr>
            <a:endParaRPr lang="en-GB" b="1" dirty="0"/>
          </a:p>
          <a:p>
            <a:pPr marL="0" indent="0">
              <a:buNone/>
            </a:pPr>
            <a:r>
              <a:rPr lang="en-GB" sz="5100" b="1" dirty="0"/>
              <a:t>To block or report someone</a:t>
            </a:r>
          </a:p>
          <a:p>
            <a:pPr marL="457200" indent="-457200"/>
            <a:r>
              <a:rPr lang="en-GB" dirty="0"/>
              <a:t>go to the chat with the person you want to report</a:t>
            </a:r>
          </a:p>
          <a:p>
            <a:pPr marL="457200" indent="-457200"/>
            <a:r>
              <a:rPr lang="en-GB" dirty="0"/>
              <a:t>tap on the group or person’s name to open their profile</a:t>
            </a:r>
          </a:p>
          <a:p>
            <a:pPr marL="457200" indent="-457200"/>
            <a:r>
              <a:rPr lang="en-GB" dirty="0"/>
              <a:t>scroll down and press Report</a:t>
            </a:r>
          </a:p>
          <a:p>
            <a:pPr marL="457200" indent="-457200"/>
            <a:r>
              <a:rPr lang="en-GB" dirty="0"/>
              <a:t>you can also block the person on this page.</a:t>
            </a:r>
          </a:p>
          <a:p>
            <a:pPr marL="0" indent="0">
              <a:buNone/>
            </a:pPr>
            <a:endParaRPr lang="en-GB" dirty="0"/>
          </a:p>
        </p:txBody>
      </p:sp>
      <p:pic>
        <p:nvPicPr>
          <p:cNvPr id="2" name="Picture 1"/>
          <p:cNvPicPr>
            <a:picLocks noChangeAspect="1"/>
          </p:cNvPicPr>
          <p:nvPr/>
        </p:nvPicPr>
        <p:blipFill>
          <a:blip r:embed="rId2"/>
          <a:stretch>
            <a:fillRect/>
          </a:stretch>
        </p:blipFill>
        <p:spPr>
          <a:xfrm>
            <a:off x="6243997" y="1746181"/>
            <a:ext cx="5000625" cy="3267075"/>
          </a:xfrm>
          <a:prstGeom prst="rect">
            <a:avLst/>
          </a:prstGeom>
        </p:spPr>
      </p:pic>
    </p:spTree>
    <p:extLst>
      <p:ext uri="{BB962C8B-B14F-4D97-AF65-F5344CB8AC3E}">
        <p14:creationId xmlns:p14="http://schemas.microsoft.com/office/powerpoint/2010/main" val="2672484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379562"/>
            <a:ext cx="10739907" cy="6381846"/>
          </a:xfrm>
        </p:spPr>
        <p:txBody>
          <a:bodyPr/>
          <a:lstStyle/>
          <a:p>
            <a:pPr marL="0" indent="0" fontAlgn="base">
              <a:buNone/>
            </a:pPr>
            <a:r>
              <a:rPr lang="en-GB" b="1" dirty="0"/>
              <a:t>Included in the presentation</a:t>
            </a:r>
            <a:endParaRPr lang="en-GB" dirty="0"/>
          </a:p>
          <a:p>
            <a:pPr marL="0" indent="0" fontAlgn="base">
              <a:buNone/>
            </a:pPr>
            <a:endParaRPr lang="en-GB" dirty="0"/>
          </a:p>
          <a:p>
            <a:pPr marL="0" indent="0">
              <a:buNone/>
            </a:pPr>
            <a:r>
              <a:rPr lang="en-GB" dirty="0"/>
              <a:t>An age related guide for parents, but it is up to you to decide if your children are sensible enough to use them.</a:t>
            </a:r>
          </a:p>
          <a:p>
            <a:endParaRPr lang="en-GB" dirty="0"/>
          </a:p>
          <a:p>
            <a:r>
              <a:rPr lang="en-GB" dirty="0"/>
              <a:t>Online gaming and…..</a:t>
            </a:r>
          </a:p>
          <a:p>
            <a:pPr marL="1371600" lvl="3" indent="0">
              <a:buNone/>
            </a:pPr>
            <a:endParaRPr lang="en-GB" dirty="0"/>
          </a:p>
          <a:p>
            <a:r>
              <a:rPr lang="en-GB" dirty="0"/>
              <a:t>Social Medial Apps</a:t>
            </a:r>
          </a:p>
          <a:p>
            <a:endParaRPr lang="en-GB" dirty="0"/>
          </a:p>
          <a:p>
            <a:pPr marL="914400" lvl="2" indent="0">
              <a:buNone/>
            </a:pPr>
            <a:r>
              <a:rPr lang="en-GB" dirty="0"/>
              <a:t>        			13 </a:t>
            </a:r>
            <a:r>
              <a:rPr lang="en-GB" dirty="0" err="1"/>
              <a:t>yrs</a:t>
            </a:r>
            <a:r>
              <a:rPr lang="en-GB" dirty="0"/>
              <a:t>		13 </a:t>
            </a:r>
            <a:r>
              <a:rPr lang="en-GB" dirty="0" err="1"/>
              <a:t>yrs</a:t>
            </a:r>
            <a:r>
              <a:rPr lang="en-GB" dirty="0"/>
              <a:t>	          	16 </a:t>
            </a:r>
            <a:r>
              <a:rPr lang="en-GB" dirty="0" err="1"/>
              <a:t>yrs</a:t>
            </a:r>
            <a:r>
              <a:rPr lang="en-GB" dirty="0"/>
              <a:t>	</a:t>
            </a:r>
          </a:p>
          <a:p>
            <a:pPr marL="914400" lvl="2" indent="0">
              <a:buNone/>
            </a:pPr>
            <a:endParaRPr lang="en-GB" dirty="0"/>
          </a:p>
          <a:p>
            <a:pPr marL="1828800" lvl="4" indent="0">
              <a:buNone/>
            </a:pPr>
            <a:endParaRPr lang="en-GB" dirty="0"/>
          </a:p>
          <a:p>
            <a:pPr marL="1828800" lvl="4" indent="0">
              <a:buNone/>
            </a:pPr>
            <a:endParaRPr lang="en-GB" dirty="0"/>
          </a:p>
          <a:p>
            <a:pPr marL="1828800" lvl="4" indent="0">
              <a:buNone/>
            </a:pPr>
            <a:r>
              <a:rPr lang="en-GB" dirty="0"/>
              <a:t>	</a:t>
            </a:r>
          </a:p>
          <a:p>
            <a:endParaRPr lang="en-GB" dirty="0"/>
          </a:p>
        </p:txBody>
      </p:sp>
      <p:pic>
        <p:nvPicPr>
          <p:cNvPr id="6" name="Picture 5"/>
          <p:cNvPicPr>
            <a:picLocks noChangeAspect="1"/>
          </p:cNvPicPr>
          <p:nvPr/>
        </p:nvPicPr>
        <p:blipFill>
          <a:blip r:embed="rId2"/>
          <a:stretch>
            <a:fillRect/>
          </a:stretch>
        </p:blipFill>
        <p:spPr>
          <a:xfrm>
            <a:off x="6314383" y="3493840"/>
            <a:ext cx="798645" cy="792549"/>
          </a:xfrm>
          <a:prstGeom prst="rect">
            <a:avLst/>
          </a:prstGeom>
        </p:spPr>
      </p:pic>
      <p:pic>
        <p:nvPicPr>
          <p:cNvPr id="7" name="Picture 6"/>
          <p:cNvPicPr>
            <a:picLocks noChangeAspect="1"/>
          </p:cNvPicPr>
          <p:nvPr/>
        </p:nvPicPr>
        <p:blipFill>
          <a:blip r:embed="rId3"/>
          <a:stretch>
            <a:fillRect/>
          </a:stretch>
        </p:blipFill>
        <p:spPr>
          <a:xfrm>
            <a:off x="4650838" y="3493840"/>
            <a:ext cx="841321" cy="829128"/>
          </a:xfrm>
          <a:prstGeom prst="rect">
            <a:avLst/>
          </a:prstGeom>
        </p:spPr>
      </p:pic>
      <p:pic>
        <p:nvPicPr>
          <p:cNvPr id="2" name="Picture 1"/>
          <p:cNvPicPr>
            <a:picLocks noChangeAspect="1"/>
          </p:cNvPicPr>
          <p:nvPr/>
        </p:nvPicPr>
        <p:blipFill>
          <a:blip r:embed="rId4"/>
          <a:stretch>
            <a:fillRect/>
          </a:stretch>
        </p:blipFill>
        <p:spPr>
          <a:xfrm>
            <a:off x="7762110" y="3493840"/>
            <a:ext cx="1926503" cy="749873"/>
          </a:xfrm>
          <a:prstGeom prst="rect">
            <a:avLst/>
          </a:prstGeom>
        </p:spPr>
      </p:pic>
    </p:spTree>
    <p:extLst>
      <p:ext uri="{BB962C8B-B14F-4D97-AF65-F5344CB8AC3E}">
        <p14:creationId xmlns:p14="http://schemas.microsoft.com/office/powerpoint/2010/main" val="35893556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37094"/>
            <a:ext cx="10515600" cy="4839869"/>
          </a:xfrm>
        </p:spPr>
        <p:txBody>
          <a:bodyPr>
            <a:normAutofit fontScale="92500" lnSpcReduction="20000"/>
          </a:bodyPr>
          <a:lstStyle/>
          <a:p>
            <a:pPr marL="0" indent="0">
              <a:buNone/>
            </a:pPr>
            <a:r>
              <a:rPr lang="en-GB" dirty="0"/>
              <a:t>Online groups are one of the most common ways children communicate with each other , and from spending time in lots of schools, this is where the bullying starts</a:t>
            </a:r>
          </a:p>
          <a:p>
            <a:pPr marL="0" indent="0">
              <a:buNone/>
            </a:pPr>
            <a:endParaRPr lang="en-GB" dirty="0"/>
          </a:p>
          <a:p>
            <a:pPr marL="0" indent="0">
              <a:buNone/>
            </a:pPr>
            <a:r>
              <a:rPr lang="en-GB" dirty="0"/>
              <a:t>The group may include the whole class or a few select friends.  They must </a:t>
            </a:r>
            <a:r>
              <a:rPr lang="en-GB" b="1" u="sng" dirty="0"/>
              <a:t>never</a:t>
            </a:r>
            <a:r>
              <a:rPr lang="en-GB" dirty="0"/>
              <a:t> invite people to join that aren’t known by everyone in the group </a:t>
            </a:r>
          </a:p>
          <a:p>
            <a:pPr marL="0" indent="0">
              <a:buNone/>
            </a:pPr>
            <a:endParaRPr lang="en-GB" dirty="0"/>
          </a:p>
          <a:p>
            <a:pPr marL="0" indent="0">
              <a:buNone/>
            </a:pPr>
            <a:r>
              <a:rPr lang="en-GB" dirty="0"/>
              <a:t>After speaking with a lot of Young People they clearly believe that deleting something disappears forever.</a:t>
            </a:r>
          </a:p>
          <a:p>
            <a:pPr marL="0" indent="0">
              <a:buNone/>
            </a:pPr>
            <a:endParaRPr lang="en-GB" dirty="0"/>
          </a:p>
          <a:p>
            <a:pPr marL="0" indent="0">
              <a:buNone/>
            </a:pPr>
            <a:r>
              <a:rPr lang="en-GB" dirty="0"/>
              <a:t>Ensure they have someone to confide in, such as a </a:t>
            </a:r>
            <a:r>
              <a:rPr lang="en-GB" b="1" u="sng" dirty="0">
                <a:hlinkClick r:id="rId2"/>
              </a:rPr>
              <a:t>Trusted Adult</a:t>
            </a:r>
            <a:r>
              <a:rPr lang="en-GB" u="sng" dirty="0"/>
              <a:t>,</a:t>
            </a:r>
            <a:r>
              <a:rPr lang="en-GB" dirty="0"/>
              <a:t> if an instance of bullying or harassment occurs. </a:t>
            </a:r>
            <a:r>
              <a:rPr lang="en-GB" b="1" i="1" dirty="0"/>
              <a:t>Even if they too may get into trouble, and that it’s best to be honest than caught out.</a:t>
            </a:r>
            <a:endParaRPr lang="en-GB" dirty="0"/>
          </a:p>
        </p:txBody>
      </p:sp>
      <p:pic>
        <p:nvPicPr>
          <p:cNvPr id="4" name="Picture 3"/>
          <p:cNvPicPr>
            <a:picLocks noChangeAspect="1"/>
          </p:cNvPicPr>
          <p:nvPr/>
        </p:nvPicPr>
        <p:blipFill>
          <a:blip r:embed="rId3"/>
          <a:stretch>
            <a:fillRect/>
          </a:stretch>
        </p:blipFill>
        <p:spPr>
          <a:xfrm>
            <a:off x="902898" y="358900"/>
            <a:ext cx="1924050" cy="752475"/>
          </a:xfrm>
          <a:prstGeom prst="rect">
            <a:avLst/>
          </a:prstGeom>
        </p:spPr>
      </p:pic>
      <p:sp>
        <p:nvSpPr>
          <p:cNvPr id="5" name="TextBox 4"/>
          <p:cNvSpPr txBox="1"/>
          <p:nvPr/>
        </p:nvSpPr>
        <p:spPr>
          <a:xfrm>
            <a:off x="3269412" y="403489"/>
            <a:ext cx="8471139" cy="707886"/>
          </a:xfrm>
          <a:prstGeom prst="rect">
            <a:avLst/>
          </a:prstGeom>
          <a:noFill/>
        </p:spPr>
        <p:txBody>
          <a:bodyPr wrap="square" rtlCol="0">
            <a:spAutoFit/>
          </a:bodyPr>
          <a:lstStyle/>
          <a:p>
            <a:r>
              <a:rPr lang="en-GB" sz="4000" dirty="0"/>
              <a:t>Group Chats – where the bullying starts</a:t>
            </a:r>
          </a:p>
        </p:txBody>
      </p:sp>
    </p:spTree>
    <p:extLst>
      <p:ext uri="{BB962C8B-B14F-4D97-AF65-F5344CB8AC3E}">
        <p14:creationId xmlns:p14="http://schemas.microsoft.com/office/powerpoint/2010/main" val="2125155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25320"/>
          </a:xfrm>
        </p:spPr>
        <p:txBody>
          <a:bodyPr/>
          <a:lstStyle/>
          <a:p>
            <a:r>
              <a:rPr lang="en-GB" dirty="0"/>
              <a:t>		Snapchat</a:t>
            </a:r>
          </a:p>
        </p:txBody>
      </p:sp>
      <p:sp>
        <p:nvSpPr>
          <p:cNvPr id="3" name="Content Placeholder 2"/>
          <p:cNvSpPr>
            <a:spLocks noGrp="1"/>
          </p:cNvSpPr>
          <p:nvPr>
            <p:ph idx="1"/>
          </p:nvPr>
        </p:nvSpPr>
        <p:spPr>
          <a:xfrm>
            <a:off x="838200" y="1360286"/>
            <a:ext cx="10515600" cy="5031888"/>
          </a:xfrm>
        </p:spPr>
        <p:txBody>
          <a:bodyPr>
            <a:normAutofit fontScale="55000" lnSpcReduction="20000"/>
          </a:bodyPr>
          <a:lstStyle/>
          <a:p>
            <a:pPr marL="0" indent="0">
              <a:buNone/>
            </a:pPr>
            <a:r>
              <a:rPr lang="en-GB" sz="3000" dirty="0"/>
              <a:t>Snapchat is a photo and video sharing app that allows users to communicate with friends, family, and followers by snapping and sharing photos in an instant.</a:t>
            </a:r>
          </a:p>
          <a:p>
            <a:pPr marL="0" indent="0">
              <a:buNone/>
            </a:pPr>
            <a:endParaRPr lang="en-GB" sz="2000" dirty="0"/>
          </a:p>
          <a:p>
            <a:r>
              <a:rPr lang="en-GB" sz="2600" b="1" dirty="0"/>
              <a:t>Set Privacy Settings</a:t>
            </a:r>
            <a:r>
              <a:rPr lang="en-GB" sz="2600" dirty="0"/>
              <a:t>  Users are able to determine who can contact them, view their story, see their location, or if they appear in quick add.</a:t>
            </a:r>
          </a:p>
          <a:p>
            <a:endParaRPr lang="en-GB" sz="2600" dirty="0"/>
          </a:p>
          <a:p>
            <a:r>
              <a:rPr lang="en-GB" sz="2600" b="1" dirty="0"/>
              <a:t>Sending Snapchat photos; </a:t>
            </a:r>
            <a:r>
              <a:rPr lang="en-GB" sz="2600" dirty="0"/>
              <a:t>the sender can chose between 10 second and an unlimited amount of time other users can view them.</a:t>
            </a:r>
          </a:p>
          <a:p>
            <a:endParaRPr lang="en-GB" sz="2600" dirty="0"/>
          </a:p>
          <a:p>
            <a:r>
              <a:rPr lang="en-GB" sz="2600" b="1" dirty="0"/>
              <a:t>Stories</a:t>
            </a:r>
            <a:r>
              <a:rPr lang="en-GB" sz="2600" dirty="0"/>
              <a:t> are viewable for up to 24 hrs, but this can be deleted beforehand</a:t>
            </a:r>
          </a:p>
          <a:p>
            <a:endParaRPr lang="en-GB" sz="2600" dirty="0"/>
          </a:p>
          <a:p>
            <a:r>
              <a:rPr lang="en-GB" sz="2600" b="1" dirty="0"/>
              <a:t>Screenshots</a:t>
            </a:r>
            <a:r>
              <a:rPr lang="en-GB" sz="2600" dirty="0"/>
              <a:t>; Senders are notified when someone takes a screenshot of their Snaps but they have no control over recipients doing this and can’t stop them from taking a screenshot or sharing it with others.</a:t>
            </a:r>
          </a:p>
          <a:p>
            <a:endParaRPr lang="en-GB" sz="2600" dirty="0"/>
          </a:p>
          <a:p>
            <a:r>
              <a:rPr lang="en-GB" sz="2600" b="1" dirty="0"/>
              <a:t>Bullying;</a:t>
            </a:r>
            <a:r>
              <a:rPr lang="en-GB" sz="2600" dirty="0"/>
              <a:t> Our young people sometimes get pressured into sending photo’s and videos, or don’t think about what they are sending, this can lead to serious abuse.  They now feel like they have no one to turn to.</a:t>
            </a:r>
            <a:endParaRPr lang="en-GB" sz="2600" b="1" dirty="0"/>
          </a:p>
          <a:p>
            <a:pPr marL="0" indent="0">
              <a:buNone/>
            </a:pPr>
            <a:endParaRPr lang="en-GB" sz="2600" dirty="0"/>
          </a:p>
          <a:p>
            <a:r>
              <a:rPr lang="en-GB" sz="3600" dirty="0"/>
              <a:t>Snapchat also features </a:t>
            </a:r>
            <a:r>
              <a:rPr lang="en-GB" sz="3600" b="1" dirty="0"/>
              <a:t>Snap Map</a:t>
            </a:r>
            <a:r>
              <a:rPr lang="en-GB" sz="3600" dirty="0"/>
              <a:t>, allowing users to view the exact location of their friends; </a:t>
            </a:r>
            <a:r>
              <a:rPr lang="en-GB" sz="3600" b="1" i="1" u="sng" dirty="0"/>
              <a:t>a feature that will be unsafe for most kids and teens</a:t>
            </a:r>
            <a:r>
              <a:rPr lang="en-GB" sz="3600" dirty="0"/>
              <a:t>. A user’s status on the Snap Map can be turned off in settings by switching to Ghost Mode</a:t>
            </a:r>
          </a:p>
          <a:p>
            <a:pPr marL="0" indent="0">
              <a:buNone/>
            </a:pPr>
            <a:endParaRPr lang="en-GB" sz="2000" dirty="0"/>
          </a:p>
        </p:txBody>
      </p:sp>
      <p:pic>
        <p:nvPicPr>
          <p:cNvPr id="5" name="Picture 4"/>
          <p:cNvPicPr>
            <a:picLocks noChangeAspect="1"/>
          </p:cNvPicPr>
          <p:nvPr/>
        </p:nvPicPr>
        <p:blipFill>
          <a:blip r:embed="rId2"/>
          <a:stretch>
            <a:fillRect/>
          </a:stretch>
        </p:blipFill>
        <p:spPr>
          <a:xfrm>
            <a:off x="1067469" y="195286"/>
            <a:ext cx="1089135" cy="1073351"/>
          </a:xfrm>
          <a:prstGeom prst="rect">
            <a:avLst/>
          </a:prstGeom>
        </p:spPr>
      </p:pic>
    </p:spTree>
    <p:extLst>
      <p:ext uri="{BB962C8B-B14F-4D97-AF65-F5344CB8AC3E}">
        <p14:creationId xmlns:p14="http://schemas.microsoft.com/office/powerpoint/2010/main" val="42153485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911584"/>
          </a:xfrm>
        </p:spPr>
        <p:txBody>
          <a:bodyPr>
            <a:normAutofit/>
          </a:bodyPr>
          <a:lstStyle/>
          <a:p>
            <a:r>
              <a:rPr lang="en-GB" sz="2400" dirty="0"/>
              <a:t>          </a:t>
            </a:r>
            <a:r>
              <a:rPr lang="en-GB" sz="2400" dirty="0" err="1"/>
              <a:t>TikTok</a:t>
            </a:r>
            <a:r>
              <a:rPr lang="en-GB" sz="2400" dirty="0"/>
              <a:t> is a free social media app that lets you watch, create, and share videos</a:t>
            </a:r>
          </a:p>
        </p:txBody>
      </p:sp>
      <p:sp>
        <p:nvSpPr>
          <p:cNvPr id="3" name="Content Placeholder 2"/>
          <p:cNvSpPr>
            <a:spLocks noGrp="1"/>
          </p:cNvSpPr>
          <p:nvPr>
            <p:ph idx="1"/>
          </p:nvPr>
        </p:nvSpPr>
        <p:spPr>
          <a:xfrm>
            <a:off x="838200" y="1276710"/>
            <a:ext cx="10515600" cy="4900253"/>
          </a:xfrm>
        </p:spPr>
        <p:txBody>
          <a:bodyPr>
            <a:normAutofit/>
          </a:bodyPr>
          <a:lstStyle/>
          <a:p>
            <a:pPr marL="0" indent="0">
              <a:buNone/>
            </a:pPr>
            <a:r>
              <a:rPr lang="en-GB" sz="2000" dirty="0"/>
              <a:t>Use privacy settings to limit how much information they can share to stop posting videos immediately without first reviewing or editing them, kids can upload impulsively. </a:t>
            </a:r>
          </a:p>
          <a:p>
            <a:endParaRPr lang="en-GB" sz="2000" dirty="0"/>
          </a:p>
          <a:p>
            <a:pPr marL="0" indent="0">
              <a:buNone/>
            </a:pPr>
            <a:r>
              <a:rPr lang="en-GB" sz="2000" b="1" dirty="0"/>
              <a:t>Screen Time Management</a:t>
            </a:r>
            <a:r>
              <a:rPr lang="en-GB" sz="2000" dirty="0"/>
              <a:t>: this setting limits users to a maximum of two hours on the app per day, it can be limited to 40 minutes.  You can set a password on their phone to lock the setting</a:t>
            </a:r>
          </a:p>
          <a:p>
            <a:pPr marL="0" indent="0">
              <a:buNone/>
            </a:pPr>
            <a:endParaRPr lang="en-GB" sz="2000" b="1" dirty="0"/>
          </a:p>
          <a:p>
            <a:pPr marL="0" indent="0">
              <a:buNone/>
            </a:pPr>
            <a:r>
              <a:rPr lang="en-GB" sz="2000" b="1" dirty="0"/>
              <a:t>Restricted Mode:</a:t>
            </a:r>
            <a:r>
              <a:rPr lang="en-GB" sz="2000" dirty="0"/>
              <a:t> Blocks mature content, you can also lock the setting with a passcode</a:t>
            </a:r>
          </a:p>
          <a:p>
            <a:pPr marL="0" indent="0">
              <a:buNone/>
            </a:pPr>
            <a:endParaRPr lang="en-GB" sz="2000" b="1" dirty="0"/>
          </a:p>
          <a:p>
            <a:pPr marL="0" indent="0">
              <a:buNone/>
            </a:pPr>
            <a:r>
              <a:rPr lang="en-GB" sz="2000" dirty="0"/>
              <a:t>Set up  </a:t>
            </a:r>
            <a:r>
              <a:rPr lang="en-GB" sz="2000" b="1" dirty="0"/>
              <a:t>Family Pairing</a:t>
            </a:r>
            <a:r>
              <a:rPr lang="en-GB" sz="2000" dirty="0"/>
              <a:t>, this allows you to managed the above setting. You will need to download the app first.</a:t>
            </a:r>
          </a:p>
          <a:p>
            <a:pPr marL="0" indent="0">
              <a:buNone/>
            </a:pPr>
            <a:endParaRPr lang="en-GB" sz="2000" dirty="0"/>
          </a:p>
          <a:p>
            <a:pPr marL="0" indent="0">
              <a:buNone/>
            </a:pPr>
            <a:endParaRPr lang="en-GB" sz="2000" dirty="0"/>
          </a:p>
        </p:txBody>
      </p:sp>
      <p:pic>
        <p:nvPicPr>
          <p:cNvPr id="4" name="Picture 3"/>
          <p:cNvPicPr>
            <a:picLocks noChangeAspect="1"/>
          </p:cNvPicPr>
          <p:nvPr/>
        </p:nvPicPr>
        <p:blipFill>
          <a:blip r:embed="rId2"/>
          <a:stretch>
            <a:fillRect/>
          </a:stretch>
        </p:blipFill>
        <p:spPr>
          <a:xfrm>
            <a:off x="612322" y="362344"/>
            <a:ext cx="798645" cy="792549"/>
          </a:xfrm>
          <a:prstGeom prst="rect">
            <a:avLst/>
          </a:prstGeom>
        </p:spPr>
      </p:pic>
    </p:spTree>
    <p:extLst>
      <p:ext uri="{BB962C8B-B14F-4D97-AF65-F5344CB8AC3E}">
        <p14:creationId xmlns:p14="http://schemas.microsoft.com/office/powerpoint/2010/main" val="2335580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08442"/>
            <a:ext cx="10515600" cy="5200984"/>
          </a:xfrm>
        </p:spPr>
        <p:txBody>
          <a:bodyPr>
            <a:normAutofit fontScale="77500" lnSpcReduction="20000"/>
          </a:bodyPr>
          <a:lstStyle/>
          <a:p>
            <a:pPr marL="0" indent="0">
              <a:buNone/>
            </a:pPr>
            <a:r>
              <a:rPr lang="en-GB" sz="3100" b="1" dirty="0"/>
              <a:t>GAMING</a:t>
            </a:r>
          </a:p>
          <a:p>
            <a:pPr marL="0" indent="0">
              <a:buNone/>
            </a:pPr>
            <a:endParaRPr lang="en-GB" sz="3100" b="1" dirty="0"/>
          </a:p>
          <a:p>
            <a:r>
              <a:rPr lang="en-GB" dirty="0"/>
              <a:t>Can be a great way of interacting with others in an exciting way.</a:t>
            </a:r>
          </a:p>
          <a:p>
            <a:endParaRPr lang="en-GB" dirty="0"/>
          </a:p>
          <a:p>
            <a:r>
              <a:rPr lang="en-GB" dirty="0"/>
              <a:t>Unfortunately, Children can be bullied for not playing a specific game, or have the </a:t>
            </a:r>
            <a:r>
              <a:rPr lang="en-GB" b="1" i="1" dirty="0"/>
              <a:t>Fear Of Missing Out</a:t>
            </a:r>
            <a:r>
              <a:rPr lang="en-GB" dirty="0"/>
              <a:t>. </a:t>
            </a:r>
          </a:p>
          <a:p>
            <a:endParaRPr lang="en-GB" dirty="0"/>
          </a:p>
          <a:p>
            <a:r>
              <a:rPr lang="en-GB" dirty="0"/>
              <a:t>Being deliberately excluded from a game by their friends, or criticised for how they play. </a:t>
            </a:r>
          </a:p>
          <a:p>
            <a:endParaRPr lang="en-GB" dirty="0"/>
          </a:p>
          <a:p>
            <a:r>
              <a:rPr lang="en-GB" dirty="0"/>
              <a:t>Other players may swear or use abusive language over voice chat, and this can be upsetting for your child.</a:t>
            </a:r>
          </a:p>
          <a:p>
            <a:endParaRPr lang="en-GB" dirty="0"/>
          </a:p>
          <a:p>
            <a:r>
              <a:rPr lang="en-GB" dirty="0"/>
              <a:t>Gaming can be an open platform for Grooming, especially as there are voice changing headset that allow an adult to sound like a child</a:t>
            </a:r>
          </a:p>
          <a:p>
            <a:endParaRPr lang="en-GB" dirty="0"/>
          </a:p>
        </p:txBody>
      </p:sp>
      <p:pic>
        <p:nvPicPr>
          <p:cNvPr id="4" name="Picture 3"/>
          <p:cNvPicPr>
            <a:picLocks noChangeAspect="1"/>
          </p:cNvPicPr>
          <p:nvPr/>
        </p:nvPicPr>
        <p:blipFill>
          <a:blip r:embed="rId2"/>
          <a:stretch>
            <a:fillRect/>
          </a:stretch>
        </p:blipFill>
        <p:spPr>
          <a:xfrm>
            <a:off x="2595980" y="458569"/>
            <a:ext cx="1237595" cy="749873"/>
          </a:xfrm>
          <a:prstGeom prst="rect">
            <a:avLst/>
          </a:prstGeom>
        </p:spPr>
      </p:pic>
      <p:pic>
        <p:nvPicPr>
          <p:cNvPr id="5" name="Picture 4"/>
          <p:cNvPicPr>
            <a:picLocks noChangeAspect="1"/>
          </p:cNvPicPr>
          <p:nvPr/>
        </p:nvPicPr>
        <p:blipFill>
          <a:blip r:embed="rId3"/>
          <a:stretch>
            <a:fillRect/>
          </a:stretch>
        </p:blipFill>
        <p:spPr>
          <a:xfrm>
            <a:off x="7747226" y="351922"/>
            <a:ext cx="1029592" cy="963166"/>
          </a:xfrm>
          <a:prstGeom prst="rect">
            <a:avLst/>
          </a:prstGeom>
        </p:spPr>
      </p:pic>
      <p:pic>
        <p:nvPicPr>
          <p:cNvPr id="6" name="Content Placeholder 7"/>
          <p:cNvPicPr>
            <a:picLocks noChangeAspect="1"/>
          </p:cNvPicPr>
          <p:nvPr/>
        </p:nvPicPr>
        <p:blipFill>
          <a:blip r:embed="rId4"/>
          <a:stretch>
            <a:fillRect/>
          </a:stretch>
        </p:blipFill>
        <p:spPr>
          <a:xfrm>
            <a:off x="5276490" y="278398"/>
            <a:ext cx="1027821" cy="1263375"/>
          </a:xfrm>
          <a:prstGeom prst="rect">
            <a:avLst/>
          </a:prstGeom>
        </p:spPr>
      </p:pic>
      <p:pic>
        <p:nvPicPr>
          <p:cNvPr id="8" name="Picture 7"/>
          <p:cNvPicPr>
            <a:picLocks noChangeAspect="1"/>
          </p:cNvPicPr>
          <p:nvPr/>
        </p:nvPicPr>
        <p:blipFill>
          <a:blip r:embed="rId5"/>
          <a:stretch>
            <a:fillRect/>
          </a:stretch>
        </p:blipFill>
        <p:spPr>
          <a:xfrm>
            <a:off x="9429750" y="278398"/>
            <a:ext cx="2152650" cy="2200275"/>
          </a:xfrm>
          <a:prstGeom prst="rect">
            <a:avLst/>
          </a:prstGeom>
        </p:spPr>
      </p:pic>
    </p:spTree>
    <p:extLst>
      <p:ext uri="{BB962C8B-B14F-4D97-AF65-F5344CB8AC3E}">
        <p14:creationId xmlns:p14="http://schemas.microsoft.com/office/powerpoint/2010/main" val="2164227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973856" y="2108674"/>
            <a:ext cx="3240811" cy="1613623"/>
          </a:xfrm>
          <a:prstGeom prst="rect">
            <a:avLst/>
          </a:prstGeom>
        </p:spPr>
      </p:pic>
      <p:pic>
        <p:nvPicPr>
          <p:cNvPr id="6" name="Content Placeholder 5"/>
          <p:cNvPicPr>
            <a:picLocks noGrp="1" noChangeAspect="1"/>
          </p:cNvPicPr>
          <p:nvPr>
            <p:ph idx="1"/>
          </p:nvPr>
        </p:nvPicPr>
        <p:blipFill>
          <a:blip r:embed="rId3"/>
          <a:stretch>
            <a:fillRect/>
          </a:stretch>
        </p:blipFill>
        <p:spPr>
          <a:xfrm>
            <a:off x="365728" y="246268"/>
            <a:ext cx="3926637" cy="1579357"/>
          </a:xfrm>
          <a:prstGeom prst="rect">
            <a:avLst/>
          </a:prstGeom>
        </p:spPr>
      </p:pic>
      <p:pic>
        <p:nvPicPr>
          <p:cNvPr id="5" name="Picture 4"/>
          <p:cNvPicPr>
            <a:picLocks noChangeAspect="1"/>
          </p:cNvPicPr>
          <p:nvPr/>
        </p:nvPicPr>
        <p:blipFill>
          <a:blip r:embed="rId4"/>
          <a:stretch>
            <a:fillRect/>
          </a:stretch>
        </p:blipFill>
        <p:spPr>
          <a:xfrm>
            <a:off x="3840561" y="4679830"/>
            <a:ext cx="2904943" cy="1613623"/>
          </a:xfrm>
          <a:prstGeom prst="rect">
            <a:avLst/>
          </a:prstGeom>
        </p:spPr>
      </p:pic>
      <p:pic>
        <p:nvPicPr>
          <p:cNvPr id="7" name="Picture 6"/>
          <p:cNvPicPr>
            <a:picLocks noChangeAspect="1"/>
          </p:cNvPicPr>
          <p:nvPr/>
        </p:nvPicPr>
        <p:blipFill>
          <a:blip r:embed="rId5"/>
          <a:stretch>
            <a:fillRect/>
          </a:stretch>
        </p:blipFill>
        <p:spPr>
          <a:xfrm>
            <a:off x="1032408" y="2864743"/>
            <a:ext cx="2173629" cy="1715109"/>
          </a:xfrm>
          <a:prstGeom prst="rect">
            <a:avLst/>
          </a:prstGeom>
        </p:spPr>
      </p:pic>
      <p:pic>
        <p:nvPicPr>
          <p:cNvPr id="8" name="Picture 7"/>
          <p:cNvPicPr>
            <a:picLocks noChangeAspect="1"/>
          </p:cNvPicPr>
          <p:nvPr/>
        </p:nvPicPr>
        <p:blipFill>
          <a:blip r:embed="rId6"/>
          <a:stretch>
            <a:fillRect/>
          </a:stretch>
        </p:blipFill>
        <p:spPr>
          <a:xfrm>
            <a:off x="8855307" y="3862870"/>
            <a:ext cx="2762743" cy="1633920"/>
          </a:xfrm>
          <a:prstGeom prst="rect">
            <a:avLst/>
          </a:prstGeom>
        </p:spPr>
      </p:pic>
      <p:pic>
        <p:nvPicPr>
          <p:cNvPr id="9" name="Picture 8"/>
          <p:cNvPicPr>
            <a:picLocks noChangeAspect="1"/>
          </p:cNvPicPr>
          <p:nvPr/>
        </p:nvPicPr>
        <p:blipFill>
          <a:blip r:embed="rId7"/>
          <a:stretch>
            <a:fillRect/>
          </a:stretch>
        </p:blipFill>
        <p:spPr>
          <a:xfrm>
            <a:off x="9785444" y="339742"/>
            <a:ext cx="1523572" cy="1796297"/>
          </a:xfrm>
          <a:prstGeom prst="rect">
            <a:avLst/>
          </a:prstGeom>
        </p:spPr>
      </p:pic>
    </p:spTree>
    <p:extLst>
      <p:ext uri="{BB962C8B-B14F-4D97-AF65-F5344CB8AC3E}">
        <p14:creationId xmlns:p14="http://schemas.microsoft.com/office/powerpoint/2010/main" val="75137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Games accessed through ROBLOX</a:t>
            </a:r>
          </a:p>
        </p:txBody>
      </p:sp>
      <p:sp>
        <p:nvSpPr>
          <p:cNvPr id="3" name="Content Placeholder 2"/>
          <p:cNvSpPr>
            <a:spLocks noGrp="1"/>
          </p:cNvSpPr>
          <p:nvPr>
            <p:ph idx="1"/>
          </p:nvPr>
        </p:nvSpPr>
        <p:spPr/>
        <p:txBody>
          <a:bodyPr/>
          <a:lstStyle/>
          <a:p>
            <a:pPr marL="0" indent="0">
              <a:buNone/>
            </a:pPr>
            <a:r>
              <a:rPr lang="en-GB" dirty="0"/>
              <a:t>There are many free games that can be accessed via </a:t>
            </a:r>
            <a:r>
              <a:rPr lang="en-GB" dirty="0" err="1"/>
              <a:t>Roblox</a:t>
            </a:r>
            <a:r>
              <a:rPr lang="en-GB" dirty="0"/>
              <a:t> – such as</a:t>
            </a:r>
          </a:p>
          <a:p>
            <a:pPr marL="0" indent="0">
              <a:buNone/>
            </a:pPr>
            <a:endParaRPr lang="en-GB" dirty="0"/>
          </a:p>
          <a:p>
            <a:r>
              <a:rPr lang="en-GB" dirty="0"/>
              <a:t>Jailbreak</a:t>
            </a:r>
          </a:p>
          <a:p>
            <a:r>
              <a:rPr lang="en-GB" dirty="0" err="1"/>
              <a:t>MeepCity</a:t>
            </a:r>
            <a:endParaRPr lang="en-GB" dirty="0"/>
          </a:p>
          <a:p>
            <a:r>
              <a:rPr lang="en-GB" dirty="0"/>
              <a:t>Tower of Hell</a:t>
            </a:r>
          </a:p>
          <a:p>
            <a:r>
              <a:rPr lang="en-GB" dirty="0"/>
              <a:t>Piggy</a:t>
            </a:r>
          </a:p>
          <a:p>
            <a:r>
              <a:rPr lang="en-GB" dirty="0" err="1"/>
              <a:t>HuggyWuggy</a:t>
            </a:r>
            <a:endParaRPr lang="en-GB" dirty="0"/>
          </a:p>
          <a:p>
            <a:r>
              <a:rPr lang="en-GB" dirty="0"/>
              <a:t>Five Nights at </a:t>
            </a:r>
            <a:r>
              <a:rPr lang="en-GB" dirty="0" err="1"/>
              <a:t>Freddies</a:t>
            </a:r>
            <a:endParaRPr lang="en-GB" dirty="0"/>
          </a:p>
        </p:txBody>
      </p:sp>
      <p:pic>
        <p:nvPicPr>
          <p:cNvPr id="5" name="Picture 4"/>
          <p:cNvPicPr>
            <a:picLocks noChangeAspect="1"/>
          </p:cNvPicPr>
          <p:nvPr/>
        </p:nvPicPr>
        <p:blipFill>
          <a:blip r:embed="rId2"/>
          <a:stretch>
            <a:fillRect/>
          </a:stretch>
        </p:blipFill>
        <p:spPr>
          <a:xfrm>
            <a:off x="6803480" y="3296064"/>
            <a:ext cx="2173629" cy="1715109"/>
          </a:xfrm>
          <a:prstGeom prst="rect">
            <a:avLst/>
          </a:prstGeom>
        </p:spPr>
      </p:pic>
    </p:spTree>
    <p:extLst>
      <p:ext uri="{BB962C8B-B14F-4D97-AF65-F5344CB8AC3E}">
        <p14:creationId xmlns:p14="http://schemas.microsoft.com/office/powerpoint/2010/main" val="10391397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Huggy</a:t>
            </a:r>
            <a:r>
              <a:rPr lang="en-GB" dirty="0"/>
              <a:t> </a:t>
            </a:r>
            <a:r>
              <a:rPr lang="en-GB" dirty="0" err="1"/>
              <a:t>Wuggy</a:t>
            </a:r>
            <a:endParaRPr lang="en-GB" dirty="0"/>
          </a:p>
        </p:txBody>
      </p:sp>
      <p:sp>
        <p:nvSpPr>
          <p:cNvPr id="3" name="Content Placeholder 2"/>
          <p:cNvSpPr>
            <a:spLocks noGrp="1"/>
          </p:cNvSpPr>
          <p:nvPr>
            <p:ph idx="1"/>
          </p:nvPr>
        </p:nvSpPr>
        <p:spPr>
          <a:xfrm>
            <a:off x="726057" y="2291452"/>
            <a:ext cx="10515600" cy="3220828"/>
          </a:xfrm>
        </p:spPr>
        <p:txBody>
          <a:bodyPr/>
          <a:lstStyle/>
          <a:p>
            <a:endParaRPr lang="en-GB" dirty="0"/>
          </a:p>
          <a:p>
            <a:endParaRPr lang="en-GB" dirty="0"/>
          </a:p>
          <a:p>
            <a:r>
              <a:rPr lang="en-GB" dirty="0">
                <a:hlinkClick r:id="rId2"/>
              </a:rPr>
              <a:t>https://www.youtube.com/watch?v=-Nc7kZBa6_U</a:t>
            </a:r>
            <a:endParaRPr lang="en-GB" dirty="0"/>
          </a:p>
          <a:p>
            <a:endParaRPr lang="en-GB" dirty="0"/>
          </a:p>
          <a:p>
            <a:endParaRPr lang="en-GB" dirty="0"/>
          </a:p>
          <a:p>
            <a:endParaRPr lang="en-GB" dirty="0"/>
          </a:p>
        </p:txBody>
      </p:sp>
      <p:pic>
        <p:nvPicPr>
          <p:cNvPr id="4" name="Picture 3"/>
          <p:cNvPicPr>
            <a:picLocks noChangeAspect="1"/>
          </p:cNvPicPr>
          <p:nvPr/>
        </p:nvPicPr>
        <p:blipFill>
          <a:blip r:embed="rId3"/>
          <a:stretch>
            <a:fillRect/>
          </a:stretch>
        </p:blipFill>
        <p:spPr>
          <a:xfrm>
            <a:off x="5001703" y="257520"/>
            <a:ext cx="1619250" cy="1733550"/>
          </a:xfrm>
          <a:prstGeom prst="rect">
            <a:avLst/>
          </a:prstGeom>
        </p:spPr>
      </p:pic>
    </p:spTree>
    <p:extLst>
      <p:ext uri="{BB962C8B-B14F-4D97-AF65-F5344CB8AC3E}">
        <p14:creationId xmlns:p14="http://schemas.microsoft.com/office/powerpoint/2010/main" val="3491195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Five nights at </a:t>
            </a:r>
            <a:r>
              <a:rPr lang="en-GB" dirty="0" err="1"/>
              <a:t>freddies</a:t>
            </a:r>
            <a:endParaRPr lang="en-GB" dirty="0"/>
          </a:p>
        </p:txBody>
      </p:sp>
      <p:sp>
        <p:nvSpPr>
          <p:cNvPr id="3" name="Content Placeholder 2"/>
          <p:cNvSpPr>
            <a:spLocks noGrp="1"/>
          </p:cNvSpPr>
          <p:nvPr>
            <p:ph idx="1"/>
          </p:nvPr>
        </p:nvSpPr>
        <p:spPr/>
        <p:txBody>
          <a:bodyPr/>
          <a:lstStyle/>
          <a:p>
            <a:endParaRPr lang="en-GB" dirty="0"/>
          </a:p>
          <a:p>
            <a:endParaRPr lang="en-GB" dirty="0"/>
          </a:p>
          <a:p>
            <a:endParaRPr lang="en-GB" dirty="0"/>
          </a:p>
          <a:p>
            <a:r>
              <a:rPr lang="en-GB" dirty="0">
                <a:hlinkClick r:id="rId2"/>
              </a:rPr>
              <a:t>https://www.youtube.com/watch?v=mvqVT6GCx2I</a:t>
            </a:r>
            <a:endParaRPr lang="en-GB" dirty="0"/>
          </a:p>
          <a:p>
            <a:endParaRPr lang="en-GB" dirty="0"/>
          </a:p>
        </p:txBody>
      </p:sp>
      <p:pic>
        <p:nvPicPr>
          <p:cNvPr id="4" name="Picture 3"/>
          <p:cNvPicPr>
            <a:picLocks noChangeAspect="1"/>
          </p:cNvPicPr>
          <p:nvPr/>
        </p:nvPicPr>
        <p:blipFill>
          <a:blip r:embed="rId3"/>
          <a:stretch>
            <a:fillRect/>
          </a:stretch>
        </p:blipFill>
        <p:spPr>
          <a:xfrm>
            <a:off x="7766848" y="365125"/>
            <a:ext cx="2783057" cy="1613623"/>
          </a:xfrm>
          <a:prstGeom prst="rect">
            <a:avLst/>
          </a:prstGeom>
        </p:spPr>
      </p:pic>
    </p:spTree>
    <p:extLst>
      <p:ext uri="{BB962C8B-B14F-4D97-AF65-F5344CB8AC3E}">
        <p14:creationId xmlns:p14="http://schemas.microsoft.com/office/powerpoint/2010/main" val="236639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285336" y="90726"/>
            <a:ext cx="1086814" cy="1674514"/>
          </a:xfrm>
          <a:prstGeom prst="rect">
            <a:avLst/>
          </a:prstGeom>
        </p:spPr>
      </p:pic>
      <p:sp>
        <p:nvSpPr>
          <p:cNvPr id="3" name="Content Placeholder 2"/>
          <p:cNvSpPr>
            <a:spLocks noGrp="1"/>
          </p:cNvSpPr>
          <p:nvPr>
            <p:ph idx="1"/>
          </p:nvPr>
        </p:nvSpPr>
        <p:spPr/>
        <p:txBody>
          <a:bodyPr>
            <a:normAutofit fontScale="92500" lnSpcReduction="10000"/>
          </a:bodyPr>
          <a:lstStyle/>
          <a:p>
            <a:r>
              <a:rPr lang="en-GB" b="1" dirty="0"/>
              <a:t>Poppy Playtime / </a:t>
            </a:r>
            <a:r>
              <a:rPr lang="en-GB" b="1" dirty="0" err="1"/>
              <a:t>Huggy</a:t>
            </a:r>
            <a:r>
              <a:rPr lang="en-GB" b="1" dirty="0"/>
              <a:t> </a:t>
            </a:r>
            <a:r>
              <a:rPr lang="en-GB" b="1" dirty="0" err="1"/>
              <a:t>Wuggy</a:t>
            </a:r>
            <a:r>
              <a:rPr lang="en-GB" b="1" dirty="0"/>
              <a:t>: </a:t>
            </a:r>
            <a:r>
              <a:rPr lang="en-GB" dirty="0"/>
              <a:t>features frightening images and themes that are </a:t>
            </a:r>
            <a:r>
              <a:rPr lang="en-GB" b="1" dirty="0"/>
              <a:t>paired with child-friendly items</a:t>
            </a:r>
            <a:r>
              <a:rPr lang="en-GB" dirty="0"/>
              <a:t>. This may be especially upsetting to children who have not yet developed the resilience to deal with disturbing content.</a:t>
            </a:r>
          </a:p>
          <a:p>
            <a:endParaRPr lang="en-GB" dirty="0"/>
          </a:p>
          <a:p>
            <a:endParaRPr lang="en-GB" dirty="0"/>
          </a:p>
          <a:p>
            <a:endParaRPr lang="en-GB" dirty="0"/>
          </a:p>
          <a:p>
            <a:endParaRPr lang="en-GB" dirty="0"/>
          </a:p>
          <a:p>
            <a:r>
              <a:rPr lang="en-GB" dirty="0"/>
              <a:t>Five Nights at Freddy's is all about heart-pounding jump-scares. </a:t>
            </a:r>
            <a:r>
              <a:rPr lang="en-GB" b="1" dirty="0"/>
              <a:t>It's rated 12+</a:t>
            </a:r>
            <a:r>
              <a:rPr lang="en-GB" dirty="0"/>
              <a:t>, so it's not quite suitable for many preteen players. It’s all about putting the players through terrifying shocks.</a:t>
            </a:r>
          </a:p>
        </p:txBody>
      </p:sp>
      <p:pic>
        <p:nvPicPr>
          <p:cNvPr id="5" name="Picture 4"/>
          <p:cNvPicPr>
            <a:picLocks noChangeAspect="1"/>
          </p:cNvPicPr>
          <p:nvPr/>
        </p:nvPicPr>
        <p:blipFill>
          <a:blip r:embed="rId3"/>
          <a:stretch>
            <a:fillRect/>
          </a:stretch>
        </p:blipFill>
        <p:spPr>
          <a:xfrm>
            <a:off x="1133137" y="3646788"/>
            <a:ext cx="1959066" cy="1135871"/>
          </a:xfrm>
          <a:prstGeom prst="rect">
            <a:avLst/>
          </a:prstGeom>
        </p:spPr>
      </p:pic>
      <p:pic>
        <p:nvPicPr>
          <p:cNvPr id="2" name="Picture 1"/>
          <p:cNvPicPr>
            <a:picLocks noChangeAspect="1"/>
          </p:cNvPicPr>
          <p:nvPr/>
        </p:nvPicPr>
        <p:blipFill>
          <a:blip r:embed="rId4"/>
          <a:stretch>
            <a:fillRect/>
          </a:stretch>
        </p:blipFill>
        <p:spPr>
          <a:xfrm>
            <a:off x="3352082" y="179448"/>
            <a:ext cx="1481895" cy="1373308"/>
          </a:xfrm>
          <a:prstGeom prst="rect">
            <a:avLst/>
          </a:prstGeom>
        </p:spPr>
      </p:pic>
      <p:pic>
        <p:nvPicPr>
          <p:cNvPr id="6" name="Picture 5"/>
          <p:cNvPicPr>
            <a:picLocks noChangeAspect="1"/>
          </p:cNvPicPr>
          <p:nvPr/>
        </p:nvPicPr>
        <p:blipFill>
          <a:blip r:embed="rId5"/>
          <a:stretch>
            <a:fillRect/>
          </a:stretch>
        </p:blipFill>
        <p:spPr>
          <a:xfrm>
            <a:off x="3638101" y="3576377"/>
            <a:ext cx="2063959" cy="1206282"/>
          </a:xfrm>
          <a:prstGeom prst="rect">
            <a:avLst/>
          </a:prstGeom>
        </p:spPr>
      </p:pic>
      <p:pic>
        <p:nvPicPr>
          <p:cNvPr id="7" name="Picture 6"/>
          <p:cNvPicPr>
            <a:picLocks noChangeAspect="1"/>
          </p:cNvPicPr>
          <p:nvPr/>
        </p:nvPicPr>
        <p:blipFill>
          <a:blip r:embed="rId6"/>
          <a:stretch>
            <a:fillRect/>
          </a:stretch>
        </p:blipFill>
        <p:spPr>
          <a:xfrm>
            <a:off x="6020609" y="3556779"/>
            <a:ext cx="1913992" cy="1225880"/>
          </a:xfrm>
          <a:prstGeom prst="rect">
            <a:avLst/>
          </a:prstGeom>
        </p:spPr>
      </p:pic>
      <p:pic>
        <p:nvPicPr>
          <p:cNvPr id="8" name="Picture 7"/>
          <p:cNvPicPr>
            <a:picLocks noChangeAspect="1"/>
          </p:cNvPicPr>
          <p:nvPr/>
        </p:nvPicPr>
        <p:blipFill>
          <a:blip r:embed="rId7"/>
          <a:stretch>
            <a:fillRect/>
          </a:stretch>
        </p:blipFill>
        <p:spPr>
          <a:xfrm>
            <a:off x="5874294" y="179448"/>
            <a:ext cx="2355306" cy="1415830"/>
          </a:xfrm>
          <a:prstGeom prst="rect">
            <a:avLst/>
          </a:prstGeom>
        </p:spPr>
      </p:pic>
    </p:spTree>
    <p:extLst>
      <p:ext uri="{BB962C8B-B14F-4D97-AF65-F5344CB8AC3E}">
        <p14:creationId xmlns:p14="http://schemas.microsoft.com/office/powerpoint/2010/main" val="1805302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5389" y="404664"/>
            <a:ext cx="9176871" cy="5809918"/>
          </a:xfrm>
        </p:spPr>
        <p:txBody>
          <a:bodyPr>
            <a:normAutofit/>
          </a:bodyPr>
          <a:lstStyle/>
          <a:p>
            <a:pPr marL="0" indent="0">
              <a:buNone/>
            </a:pPr>
            <a:r>
              <a:rPr lang="en-GB" dirty="0"/>
              <a:t>Victims of Cyberbullying – what to tell your child</a:t>
            </a:r>
          </a:p>
          <a:p>
            <a:endParaRPr lang="en-GB" b="1" dirty="0">
              <a:solidFill>
                <a:srgbClr val="7030A0"/>
              </a:solidFill>
            </a:endParaRPr>
          </a:p>
          <a:p>
            <a:r>
              <a:rPr lang="en-GB" b="1" dirty="0">
                <a:solidFill>
                  <a:srgbClr val="7030A0"/>
                </a:solidFill>
              </a:rPr>
              <a:t>Don’t keep it to yourself or try to deal with it alone. </a:t>
            </a:r>
            <a:r>
              <a:rPr lang="en-GB" dirty="0"/>
              <a:t>Tell an adult you trust. It can help to talk.</a:t>
            </a:r>
          </a:p>
          <a:p>
            <a:endParaRPr lang="en-GB" dirty="0"/>
          </a:p>
          <a:p>
            <a:r>
              <a:rPr lang="en-GB" b="1" dirty="0">
                <a:solidFill>
                  <a:srgbClr val="00B0F0"/>
                </a:solidFill>
              </a:rPr>
              <a:t>Don't reply to any nasty messages you receive</a:t>
            </a:r>
            <a:r>
              <a:rPr lang="en-GB" dirty="0"/>
              <a:t>. Keep the messages that you've been sent so you can show someone, screenshot everything.</a:t>
            </a:r>
          </a:p>
          <a:p>
            <a:endParaRPr lang="en-GB" dirty="0"/>
          </a:p>
          <a:p>
            <a:r>
              <a:rPr lang="en-GB" b="1" dirty="0">
                <a:solidFill>
                  <a:srgbClr val="00B050"/>
                </a:solidFill>
              </a:rPr>
              <a:t>Don't share, comment, or like any bullying posts</a:t>
            </a:r>
            <a:r>
              <a:rPr lang="en-GB" dirty="0"/>
              <a:t>. Sharing or commenting could make the bullying worse, plus, the child now becomes guilty by association.</a:t>
            </a:r>
          </a:p>
          <a:p>
            <a:endParaRPr lang="en-GB" dirty="0"/>
          </a:p>
        </p:txBody>
      </p:sp>
    </p:spTree>
    <p:extLst>
      <p:ext uri="{BB962C8B-B14F-4D97-AF65-F5344CB8AC3E}">
        <p14:creationId xmlns:p14="http://schemas.microsoft.com/office/powerpoint/2010/main" val="6906092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22454D-316E-43CA-B165-7513A3B82705}"/>
              </a:ext>
            </a:extLst>
          </p:cNvPr>
          <p:cNvSpPr>
            <a:spLocks noGrp="1"/>
          </p:cNvSpPr>
          <p:nvPr>
            <p:ph idx="1"/>
          </p:nvPr>
        </p:nvSpPr>
        <p:spPr>
          <a:xfrm>
            <a:off x="749331" y="315404"/>
            <a:ext cx="10344239" cy="6188913"/>
          </a:xfrm>
        </p:spPr>
        <p:txBody>
          <a:bodyPr>
            <a:normAutofit lnSpcReduction="10000"/>
          </a:bodyPr>
          <a:lstStyle/>
          <a:p>
            <a:pPr marL="0" indent="0">
              <a:buNone/>
            </a:pPr>
            <a:r>
              <a:rPr lang="en-GB" sz="3600" b="1" dirty="0"/>
              <a:t>Consider the Police?</a:t>
            </a:r>
          </a:p>
          <a:p>
            <a:pPr marL="0" indent="0">
              <a:buNone/>
            </a:pPr>
            <a:endParaRPr lang="en-GB" b="1" dirty="0"/>
          </a:p>
          <a:p>
            <a:r>
              <a:rPr lang="en-GB" sz="2400" dirty="0"/>
              <a:t>It’s a criminal offence if the cyberbullying is causing ‘alarm or distress’ to the victim (under the </a:t>
            </a:r>
            <a:r>
              <a:rPr lang="en-GB" sz="2400" i="1" dirty="0"/>
              <a:t>Harassment Act 1997</a:t>
            </a:r>
            <a:r>
              <a:rPr lang="en-GB" sz="2400" dirty="0"/>
              <a:t>). </a:t>
            </a:r>
          </a:p>
          <a:p>
            <a:endParaRPr lang="en-GB" sz="2400" dirty="0"/>
          </a:p>
          <a:p>
            <a:r>
              <a:rPr lang="en-GB" sz="2400" dirty="0"/>
              <a:t>Or can be considered ‘grossly offensive’ (</a:t>
            </a:r>
            <a:r>
              <a:rPr lang="en-GB" sz="2400" i="1" dirty="0"/>
              <a:t>Malicious Communications Act 1988</a:t>
            </a:r>
            <a:r>
              <a:rPr lang="en-GB" sz="2400" dirty="0"/>
              <a:t> and the </a:t>
            </a:r>
            <a:r>
              <a:rPr lang="en-GB" sz="2400" i="1" dirty="0"/>
              <a:t>Communications Act 2003</a:t>
            </a:r>
            <a:r>
              <a:rPr lang="en-GB" sz="2400" dirty="0"/>
              <a:t>). </a:t>
            </a:r>
          </a:p>
          <a:p>
            <a:endParaRPr lang="en-GB" sz="2400" dirty="0"/>
          </a:p>
          <a:p>
            <a:r>
              <a:rPr lang="en-GB" sz="2200" dirty="0"/>
              <a:t>Hate crimes are any crimes that are targeted at a person because of hostility or prejudice towards that person’s:</a:t>
            </a:r>
          </a:p>
          <a:p>
            <a:r>
              <a:rPr lang="en-GB" sz="2200" u="sng" dirty="0">
                <a:hlinkClick r:id="rId2"/>
              </a:rPr>
              <a:t>disability</a:t>
            </a:r>
            <a:endParaRPr lang="en-GB" sz="2200" dirty="0"/>
          </a:p>
          <a:p>
            <a:r>
              <a:rPr lang="en-GB" sz="2200" u="sng" dirty="0">
                <a:hlinkClick r:id="rId3"/>
              </a:rPr>
              <a:t>race or ethnicity</a:t>
            </a:r>
            <a:endParaRPr lang="en-GB" sz="2200" dirty="0"/>
          </a:p>
          <a:p>
            <a:r>
              <a:rPr lang="en-GB" sz="2200" u="sng" dirty="0">
                <a:hlinkClick r:id="rId4"/>
              </a:rPr>
              <a:t>religion or belief</a:t>
            </a:r>
            <a:endParaRPr lang="en-GB" sz="2200" dirty="0"/>
          </a:p>
          <a:p>
            <a:r>
              <a:rPr lang="en-GB" sz="2200" u="sng" dirty="0">
                <a:hlinkClick r:id="rId5"/>
              </a:rPr>
              <a:t>sexual orientation</a:t>
            </a:r>
            <a:endParaRPr lang="en-GB" sz="2200" dirty="0"/>
          </a:p>
          <a:p>
            <a:r>
              <a:rPr lang="en-GB" sz="2200" u="sng" dirty="0">
                <a:hlinkClick r:id="rId6"/>
              </a:rPr>
              <a:t>transgender identity</a:t>
            </a:r>
            <a:endParaRPr lang="en-GB" sz="2200"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690280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Parental Controls</a:t>
            </a:r>
          </a:p>
        </p:txBody>
      </p:sp>
      <p:sp>
        <p:nvSpPr>
          <p:cNvPr id="3" name="Content Placeholder 2"/>
          <p:cNvSpPr>
            <a:spLocks noGrp="1"/>
          </p:cNvSpPr>
          <p:nvPr>
            <p:ph idx="1"/>
          </p:nvPr>
        </p:nvSpPr>
        <p:spPr>
          <a:xfrm>
            <a:off x="838200" y="1388853"/>
            <a:ext cx="10515600" cy="4788110"/>
          </a:xfrm>
        </p:spPr>
        <p:txBody>
          <a:bodyPr>
            <a:normAutofit lnSpcReduction="10000"/>
          </a:bodyPr>
          <a:lstStyle/>
          <a:p>
            <a:pPr marL="0" indent="0">
              <a:buNone/>
            </a:pPr>
            <a:r>
              <a:rPr lang="en-GB" dirty="0"/>
              <a:t>Parental controls allow you to block and filter upsetting or inappropriate content. They work across your </a:t>
            </a:r>
            <a:r>
              <a:rPr lang="en-GB" dirty="0" err="1"/>
              <a:t>WiFi</a:t>
            </a:r>
            <a:r>
              <a:rPr lang="en-GB" dirty="0"/>
              <a:t>, phone network, individual apps and devices.</a:t>
            </a:r>
          </a:p>
          <a:p>
            <a:pPr marL="0" indent="0">
              <a:buNone/>
            </a:pPr>
            <a:endParaRPr lang="en-GB" dirty="0"/>
          </a:p>
          <a:p>
            <a:pPr marL="0" indent="0">
              <a:buNone/>
            </a:pPr>
            <a:r>
              <a:rPr lang="en-GB" b="1" dirty="0"/>
              <a:t>Parental controls can help you to:</a:t>
            </a:r>
          </a:p>
          <a:p>
            <a:r>
              <a:rPr lang="en-GB" dirty="0"/>
              <a:t>plan what time of day your child can go online and how long for</a:t>
            </a:r>
          </a:p>
          <a:p>
            <a:endParaRPr lang="en-GB" dirty="0"/>
          </a:p>
          <a:p>
            <a:r>
              <a:rPr lang="en-GB" dirty="0"/>
              <a:t>create content filters to block apps that may have </a:t>
            </a:r>
            <a:r>
              <a:rPr lang="en-GB" u="sng" dirty="0">
                <a:hlinkClick r:id="rId2"/>
              </a:rPr>
              <a:t>inappropriate content</a:t>
            </a:r>
            <a:endParaRPr lang="en-GB" u="sng" dirty="0"/>
          </a:p>
          <a:p>
            <a:endParaRPr lang="en-GB" dirty="0"/>
          </a:p>
          <a:p>
            <a:r>
              <a:rPr lang="en-GB" dirty="0"/>
              <a:t>manage the content different family members can see.</a:t>
            </a:r>
          </a:p>
          <a:p>
            <a:endParaRPr lang="en-GB" dirty="0"/>
          </a:p>
        </p:txBody>
      </p:sp>
    </p:spTree>
    <p:extLst>
      <p:ext uri="{BB962C8B-B14F-4D97-AF65-F5344CB8AC3E}">
        <p14:creationId xmlns:p14="http://schemas.microsoft.com/office/powerpoint/2010/main" val="1911216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Passwords</a:t>
            </a:r>
          </a:p>
        </p:txBody>
      </p:sp>
      <p:sp>
        <p:nvSpPr>
          <p:cNvPr id="3" name="Content Placeholder 2"/>
          <p:cNvSpPr>
            <a:spLocks noGrp="1"/>
          </p:cNvSpPr>
          <p:nvPr>
            <p:ph idx="1"/>
          </p:nvPr>
        </p:nvSpPr>
        <p:spPr/>
        <p:txBody>
          <a:bodyPr>
            <a:normAutofit fontScale="92500" lnSpcReduction="10000"/>
          </a:bodyPr>
          <a:lstStyle/>
          <a:p>
            <a:pPr marL="0" indent="0">
              <a:buNone/>
            </a:pPr>
            <a:r>
              <a:rPr lang="en-GB" dirty="0"/>
              <a:t>Write every app and game that requires a password into a book and keep it at home.</a:t>
            </a:r>
          </a:p>
          <a:p>
            <a:pPr marL="0" indent="0">
              <a:buNone/>
            </a:pPr>
            <a:endParaRPr lang="en-GB" dirty="0"/>
          </a:p>
          <a:p>
            <a:pPr marL="0" indent="0">
              <a:buNone/>
            </a:pPr>
            <a:r>
              <a:rPr lang="en-GB" dirty="0"/>
              <a:t>Use 3 random words, add numbers and symbols.</a:t>
            </a:r>
          </a:p>
          <a:p>
            <a:pPr marL="0" indent="0">
              <a:buNone/>
            </a:pPr>
            <a:endParaRPr lang="en-GB" dirty="0"/>
          </a:p>
          <a:p>
            <a:pPr marL="0" indent="0">
              <a:buNone/>
            </a:pPr>
            <a:r>
              <a:rPr lang="en-GB" dirty="0"/>
              <a:t>Check how safe is the password at : </a:t>
            </a:r>
          </a:p>
          <a:p>
            <a:pPr marL="0" indent="0">
              <a:buNone/>
            </a:pPr>
            <a:r>
              <a:rPr lang="en-GB" dirty="0">
                <a:hlinkClick r:id="rId2"/>
              </a:rPr>
              <a:t>https://www.security.org/how-secure-is-my-password/</a:t>
            </a:r>
            <a:endParaRPr lang="en-GB" dirty="0"/>
          </a:p>
          <a:p>
            <a:pPr marL="0" indent="0">
              <a:buNone/>
            </a:pPr>
            <a:endParaRPr lang="en-GB" dirty="0"/>
          </a:p>
          <a:p>
            <a:pPr marL="0" indent="0">
              <a:buNone/>
            </a:pPr>
            <a:r>
              <a:rPr lang="en-GB" i="1" dirty="0"/>
              <a:t>For example : coffee2022 - would take just a </a:t>
            </a:r>
            <a:r>
              <a:rPr lang="en-GB" b="1" i="1" dirty="0"/>
              <a:t>day</a:t>
            </a:r>
            <a:r>
              <a:rPr lang="en-GB" i="1" dirty="0"/>
              <a:t> to hack</a:t>
            </a:r>
          </a:p>
          <a:p>
            <a:pPr marL="0" indent="0">
              <a:buNone/>
            </a:pPr>
            <a:r>
              <a:rPr lang="en-GB" i="1" dirty="0"/>
              <a:t>                         coffee2022piggy – would take a </a:t>
            </a:r>
            <a:r>
              <a:rPr lang="en-GB" b="1" i="1" dirty="0"/>
              <a:t>thousand</a:t>
            </a:r>
            <a:r>
              <a:rPr lang="en-GB" i="1" dirty="0"/>
              <a:t> years</a:t>
            </a:r>
          </a:p>
        </p:txBody>
      </p:sp>
    </p:spTree>
    <p:extLst>
      <p:ext uri="{BB962C8B-B14F-4D97-AF65-F5344CB8AC3E}">
        <p14:creationId xmlns:p14="http://schemas.microsoft.com/office/powerpoint/2010/main" val="25746100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37443" y="198407"/>
            <a:ext cx="9676318" cy="5426465"/>
          </a:xfrm>
          <a:prstGeom prst="rect">
            <a:avLst/>
          </a:prstGeom>
        </p:spPr>
      </p:pic>
      <p:pic>
        <p:nvPicPr>
          <p:cNvPr id="5" name="Picture 4"/>
          <p:cNvPicPr>
            <a:picLocks noChangeAspect="1"/>
          </p:cNvPicPr>
          <p:nvPr/>
        </p:nvPicPr>
        <p:blipFill>
          <a:blip r:embed="rId3"/>
          <a:stretch>
            <a:fillRect/>
          </a:stretch>
        </p:blipFill>
        <p:spPr>
          <a:xfrm>
            <a:off x="7444685" y="3380237"/>
            <a:ext cx="4100583" cy="3003310"/>
          </a:xfrm>
          <a:prstGeom prst="rect">
            <a:avLst/>
          </a:prstGeom>
        </p:spPr>
      </p:pic>
    </p:spTree>
    <p:extLst>
      <p:ext uri="{BB962C8B-B14F-4D97-AF65-F5344CB8AC3E}">
        <p14:creationId xmlns:p14="http://schemas.microsoft.com/office/powerpoint/2010/main" val="16964584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095287" y="1609489"/>
            <a:ext cx="7454147" cy="460153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p:cNvPicPr>
            <a:picLocks noChangeAspect="1"/>
          </p:cNvPicPr>
          <p:nvPr/>
        </p:nvPicPr>
        <p:blipFill>
          <a:blip r:embed="rId3"/>
          <a:stretch>
            <a:fillRect/>
          </a:stretch>
        </p:blipFill>
        <p:spPr>
          <a:xfrm>
            <a:off x="1638855" y="77761"/>
            <a:ext cx="8367013" cy="1461707"/>
          </a:xfrm>
          <a:prstGeom prst="rect">
            <a:avLst/>
          </a:prstGeom>
        </p:spPr>
      </p:pic>
      <p:sp>
        <p:nvSpPr>
          <p:cNvPr id="7" name="TextBox 6"/>
          <p:cNvSpPr txBox="1"/>
          <p:nvPr/>
        </p:nvSpPr>
        <p:spPr>
          <a:xfrm>
            <a:off x="2095287" y="6405915"/>
            <a:ext cx="7573993" cy="369332"/>
          </a:xfrm>
          <a:prstGeom prst="rect">
            <a:avLst/>
          </a:prstGeom>
          <a:noFill/>
        </p:spPr>
        <p:txBody>
          <a:bodyPr wrap="square" rtlCol="0">
            <a:spAutoFit/>
          </a:bodyPr>
          <a:lstStyle/>
          <a:p>
            <a:pPr algn="ctr"/>
            <a:r>
              <a:rPr lang="en-GB" dirty="0"/>
              <a:t>www.skipseducational.org</a:t>
            </a:r>
          </a:p>
        </p:txBody>
      </p:sp>
    </p:spTree>
    <p:extLst>
      <p:ext uri="{BB962C8B-B14F-4D97-AF65-F5344CB8AC3E}">
        <p14:creationId xmlns:p14="http://schemas.microsoft.com/office/powerpoint/2010/main" val="42725715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53862" y="32438"/>
            <a:ext cx="5436884" cy="6825562"/>
          </a:xfrm>
          <a:prstGeom prst="rect">
            <a:avLst/>
          </a:prstGeom>
        </p:spPr>
      </p:pic>
      <p:pic>
        <p:nvPicPr>
          <p:cNvPr id="6" name="Picture 5"/>
          <p:cNvPicPr>
            <a:picLocks noChangeAspect="1"/>
          </p:cNvPicPr>
          <p:nvPr/>
        </p:nvPicPr>
        <p:blipFill>
          <a:blip r:embed="rId3"/>
          <a:stretch>
            <a:fillRect/>
          </a:stretch>
        </p:blipFill>
        <p:spPr>
          <a:xfrm>
            <a:off x="5959235" y="1008662"/>
            <a:ext cx="5660795" cy="5530161"/>
          </a:xfrm>
          <a:prstGeom prst="rect">
            <a:avLst/>
          </a:prstGeom>
        </p:spPr>
      </p:pic>
    </p:spTree>
    <p:extLst>
      <p:ext uri="{BB962C8B-B14F-4D97-AF65-F5344CB8AC3E}">
        <p14:creationId xmlns:p14="http://schemas.microsoft.com/office/powerpoint/2010/main" val="31015973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360</TotalTime>
  <Words>1191</Words>
  <Application>Microsoft Office PowerPoint</Application>
  <PresentationFormat>Widescreen</PresentationFormat>
  <Paragraphs>137</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Calibri Light</vt:lpstr>
      <vt:lpstr>Office Theme</vt:lpstr>
      <vt:lpstr>Cyberbullying – A Parents Guide</vt:lpstr>
      <vt:lpstr>Cyberbullying</vt:lpstr>
      <vt:lpstr>PowerPoint Presentation</vt:lpstr>
      <vt:lpstr>PowerPoint Presentation</vt:lpstr>
      <vt:lpstr>PowerPoint Presentation</vt:lpstr>
      <vt:lpstr>  Snapchat</vt:lpstr>
      <vt:lpstr>          TikTok is a free social media app that lets you watch, create, and share videos</vt:lpstr>
      <vt:lpstr>PowerPoint Presentation</vt:lpstr>
      <vt:lpstr>PowerPoint Presentation</vt:lpstr>
      <vt:lpstr>Games accessed through ROBLOX</vt:lpstr>
      <vt:lpstr>Huggy Wuggy</vt:lpstr>
      <vt:lpstr>Five nights at freddies</vt:lpstr>
      <vt:lpstr>PowerPoint Presentation</vt:lpstr>
      <vt:lpstr>PowerPoint Presentation</vt:lpstr>
      <vt:lpstr>PowerPoint Presentation</vt:lpstr>
      <vt:lpstr>Parental Controls</vt:lpstr>
      <vt:lpstr>Passwords</vt:lpstr>
      <vt:lpstr>PowerPoint Presentation</vt:lpstr>
      <vt:lpstr>PowerPoint Presentation</vt:lpstr>
      <vt:lpstr>PowerPoint Presentation</vt:lpstr>
    </vt:vector>
  </TitlesOfParts>
  <Company>West Midlands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Tracy Baker</dc:creator>
  <cp:lastModifiedBy>Mrs F Cook (hawthorn)</cp:lastModifiedBy>
  <cp:revision>52</cp:revision>
  <dcterms:created xsi:type="dcterms:W3CDTF">2022-01-20T13:41:45Z</dcterms:created>
  <dcterms:modified xsi:type="dcterms:W3CDTF">2022-03-16T08:24:49Z</dcterms:modified>
</cp:coreProperties>
</file>